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71" r:id="rId2"/>
    <p:sldId id="272" r:id="rId3"/>
    <p:sldId id="322" r:id="rId4"/>
    <p:sldId id="273" r:id="rId5"/>
    <p:sldId id="274" r:id="rId6"/>
    <p:sldId id="323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8/27/20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Review: Probability Theory (1)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E87B3F-D64D-8245-B738-6BCE82DB85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468"/>
    </mc:Choice>
    <mc:Fallback>
      <p:transition spd="slow" advTm="53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Risk?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we mean by risk? </a:t>
            </a:r>
          </a:p>
          <a:p>
            <a:pPr lvl="1"/>
            <a:r>
              <a:rPr lang="en-US" dirty="0"/>
              <a:t>How is it related to uncertainty? </a:t>
            </a:r>
          </a:p>
          <a:p>
            <a:pPr lvl="1"/>
            <a:r>
              <a:rPr lang="en-US" dirty="0"/>
              <a:t>How can we measure it?</a:t>
            </a:r>
          </a:p>
          <a:p>
            <a:pPr lvl="1"/>
            <a:r>
              <a:rPr lang="en-US" dirty="0"/>
              <a:t>How do we decide how much risk to take?</a:t>
            </a:r>
          </a:p>
          <a:p>
            <a:pPr lvl="1"/>
            <a:r>
              <a:rPr lang="en-US" dirty="0"/>
              <a:t>What are some examples of risk?</a:t>
            </a:r>
          </a:p>
          <a:p>
            <a:pPr lvl="1"/>
            <a:endParaRPr lang="en-US" dirty="0"/>
          </a:p>
          <a:p>
            <a:r>
              <a:rPr lang="en-US" dirty="0"/>
              <a:t>Known knowns, known unknowns, and unknown unknowns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DA4CACC-D634-0B4F-89BA-E45B74081F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81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5536"/>
    </mc:Choice>
    <mc:Fallback>
      <p:transition spd="slow" advTm="3555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0E2C6-8AE7-7745-8D43-37A1FCA18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Threat Assessment Framing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6006E-7002-D24A-B428-E2F0843FCB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Threat/Risk assessment often frames it as: </a:t>
            </a:r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r>
              <a:rPr lang="en-US" sz="2800" dirty="0"/>
              <a:t>Risk = Asset (consequence) + Vulnerability + Threat</a:t>
            </a:r>
          </a:p>
          <a:p>
            <a:pPr marL="118872" indent="0">
              <a:buNone/>
            </a:pPr>
            <a:endParaRPr lang="en-US" sz="2800" dirty="0"/>
          </a:p>
          <a:p>
            <a:r>
              <a:rPr lang="en-US" sz="2800" dirty="0"/>
              <a:t>Assets are things we are trying to protect (also more generally referred to as consequences)</a:t>
            </a:r>
          </a:p>
          <a:p>
            <a:r>
              <a:rPr lang="en-US" sz="2800" dirty="0"/>
              <a:t>Vulnerabilities are weaknesses/gaps/opportunities for loss or bad outcomes</a:t>
            </a:r>
          </a:p>
          <a:p>
            <a:r>
              <a:rPr lang="en-US" sz="2800" dirty="0"/>
              <a:t>Threats are things which can exploit vulnerabilities (often but not always bad actors)</a:t>
            </a:r>
          </a:p>
          <a:p>
            <a:pPr marL="118872" indent="0">
              <a:buNone/>
            </a:pPr>
            <a:r>
              <a:rPr lang="en-US" dirty="0"/>
              <a:t>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2F85F9B-FE0E-AF43-8090-38C40D1B5C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68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272"/>
    </mc:Choice>
    <mc:Fallback>
      <p:transition spd="slow" advTm="117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Fundamental Reasons for Uncertainty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Ignorance</a:t>
            </a:r>
          </a:p>
          <a:p>
            <a:pPr lvl="1"/>
            <a:r>
              <a:rPr lang="en-US" dirty="0"/>
              <a:t>We have incomplete knowledge of the world</a:t>
            </a:r>
          </a:p>
          <a:p>
            <a:pPr lvl="1"/>
            <a:r>
              <a:rPr lang="en-US" dirty="0"/>
              <a:t>Examples?</a:t>
            </a:r>
          </a:p>
          <a:p>
            <a:r>
              <a:rPr lang="en-US" dirty="0"/>
              <a:t>Laziness/complexity</a:t>
            </a:r>
          </a:p>
          <a:p>
            <a:pPr lvl="1"/>
            <a:r>
              <a:rPr lang="en-US" dirty="0"/>
              <a:t>Complex systems are difficult/costly to analyze </a:t>
            </a:r>
          </a:p>
          <a:p>
            <a:pPr lvl="1"/>
            <a:r>
              <a:rPr lang="en-US" dirty="0"/>
              <a:t>Examples?</a:t>
            </a:r>
          </a:p>
          <a:p>
            <a:r>
              <a:rPr lang="en-US" dirty="0"/>
              <a:t>Strategic randomization</a:t>
            </a:r>
          </a:p>
          <a:p>
            <a:pPr lvl="1"/>
            <a:r>
              <a:rPr lang="en-US" dirty="0"/>
              <a:t>Opponents try to play unpredictably in games</a:t>
            </a:r>
          </a:p>
          <a:p>
            <a:pPr lvl="1"/>
            <a:r>
              <a:rPr lang="en-US" dirty="0"/>
              <a:t>Examples?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5381D11-65AD-7D47-9151-9627030A3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129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554"/>
    </mc:Choice>
    <mc:Fallback>
      <p:transition spd="slow" advTm="254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Provides a mathematical framework to quantify and reason about uncertainty</a:t>
            </a:r>
          </a:p>
          <a:p>
            <a:r>
              <a:rPr lang="en-US" dirty="0"/>
              <a:t>Probability theory originates based on study of games of chance (dice, cards, etc.)</a:t>
            </a:r>
          </a:p>
          <a:p>
            <a:r>
              <a:rPr lang="en-US" dirty="0"/>
              <a:t>Fundamental to decision theory, game theory, risk analysis, etc. </a:t>
            </a:r>
          </a:p>
          <a:p>
            <a:pPr lvl="1"/>
            <a:r>
              <a:rPr lang="en-US" dirty="0"/>
              <a:t>Modern finance</a:t>
            </a:r>
          </a:p>
          <a:p>
            <a:pPr lvl="1"/>
            <a:r>
              <a:rPr lang="en-US" dirty="0"/>
              <a:t>Insurance</a:t>
            </a:r>
          </a:p>
          <a:p>
            <a:pPr lvl="1"/>
            <a:r>
              <a:rPr lang="en-US" dirty="0"/>
              <a:t>Sports…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FAC057-E801-0C4A-BB5C-F5400E8FDA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182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058"/>
    </mc:Choice>
    <mc:Fallback>
      <p:transition spd="slow" advTm="85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E727C-88BA-3D4C-AE8E-414D564E0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Formalisms/Approaches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F3606-3B71-AA4F-9582-F73D5B71C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Distribution-free/robust decision</a:t>
            </a:r>
          </a:p>
          <a:p>
            <a:pPr lvl="1"/>
            <a:r>
              <a:rPr lang="en-US" dirty="0"/>
              <a:t>“</a:t>
            </a:r>
            <a:r>
              <a:rPr lang="en-US" dirty="0" err="1"/>
              <a:t>Maxmin</a:t>
            </a:r>
            <a:r>
              <a:rPr lang="en-US" dirty="0"/>
              <a:t>” or worst-case reasoning</a:t>
            </a:r>
          </a:p>
          <a:p>
            <a:r>
              <a:rPr lang="en-US" dirty="0"/>
              <a:t>Fuzzy logic</a:t>
            </a:r>
          </a:p>
          <a:p>
            <a:pPr lvl="1"/>
            <a:r>
              <a:rPr lang="en-US" dirty="0"/>
              <a:t>Based on “degrees of truth” </a:t>
            </a:r>
          </a:p>
          <a:p>
            <a:r>
              <a:rPr lang="en-US" dirty="0"/>
              <a:t>Dempster-Shafer Theory</a:t>
            </a:r>
          </a:p>
          <a:p>
            <a:pPr lvl="1"/>
            <a:r>
              <a:rPr lang="en-US" dirty="0"/>
              <a:t>Theory of “belief functions” or “evidence theory”</a:t>
            </a:r>
          </a:p>
          <a:p>
            <a:pPr lvl="1"/>
            <a:r>
              <a:rPr lang="en-US" dirty="0"/>
              <a:t>Generalization of other frameworks</a:t>
            </a:r>
          </a:p>
          <a:p>
            <a:r>
              <a:rPr lang="en-US" dirty="0"/>
              <a:t>Possibility theory, ambiguity models…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BC4A31-22F4-AE41-8FF2-BBEEB7EB4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17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120"/>
    </mc:Choice>
    <mc:Fallback>
      <p:transition spd="slow" advTm="156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5963</TotalTime>
  <Words>257</Words>
  <Application>Microsoft Macintosh PowerPoint</Application>
  <PresentationFormat>On-screen Show (4:3)</PresentationFormat>
  <Paragraphs>45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Review: Probability Theory (1)</vt:lpstr>
      <vt:lpstr>What is Risk?</vt:lpstr>
      <vt:lpstr>Threat Assessment Framing</vt:lpstr>
      <vt:lpstr>Fundamental Reasons for Uncertainty</vt:lpstr>
      <vt:lpstr>Probability Theory</vt:lpstr>
      <vt:lpstr>Other Formalisms/Approaches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49</cp:revision>
  <dcterms:created xsi:type="dcterms:W3CDTF">2012-01-23T08:25:46Z</dcterms:created>
  <dcterms:modified xsi:type="dcterms:W3CDTF">2020-08-28T07:34:09Z</dcterms:modified>
</cp:coreProperties>
</file>

<file path=docProps/thumbnail.jpeg>
</file>